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20"/>
  </p:notesMasterIdLst>
  <p:sldIdLst>
    <p:sldId id="256" r:id="rId3"/>
    <p:sldId id="257" r:id="rId4"/>
    <p:sldId id="265" r:id="rId5"/>
    <p:sldId id="262" r:id="rId6"/>
    <p:sldId id="264" r:id="rId7"/>
    <p:sldId id="263" r:id="rId8"/>
    <p:sldId id="267" r:id="rId9"/>
    <p:sldId id="266" r:id="rId10"/>
    <p:sldId id="268" r:id="rId11"/>
    <p:sldId id="269" r:id="rId12"/>
    <p:sldId id="270" r:id="rId13"/>
    <p:sldId id="271" r:id="rId14"/>
    <p:sldId id="276" r:id="rId15"/>
    <p:sldId id="272" r:id="rId16"/>
    <p:sldId id="273" r:id="rId17"/>
    <p:sldId id="274" r:id="rId18"/>
    <p:sldId id="275" r:id="rId19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0C8E4-527B-4898-94CA-6C770B637012}">
  <a:tblStyle styleId="{98F0C8E4-527B-4898-94CA-6C770B6370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3450" y="767575"/>
            <a:ext cx="4733100" cy="3837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185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510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309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607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902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1241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6466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51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43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4997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48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314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844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8044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53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3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4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2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3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3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3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3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4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2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3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3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49500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657520" y="3691800"/>
            <a:ext cx="6486120" cy="4568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49500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5589360"/>
            <a:ext cx="1944000" cy="8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7"/>
          <p:cNvSpPr/>
          <p:nvPr/>
        </p:nvSpPr>
        <p:spPr>
          <a:xfrm>
            <a:off x="1613732" y="4212390"/>
            <a:ext cx="6264360" cy="82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Universidad Nacional de Colombia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Sede Manizales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27" descr="C:\Users\ga\Dropbox\GAIA\DIFUSIÓN\Logos\logosdegaia\Logo GAIA COLO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0112" y="5649156"/>
            <a:ext cx="1800200" cy="73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Diamante&#10;&#10;Descripción generada automáticamente">
            <a:extLst>
              <a:ext uri="{FF2B5EF4-FFF2-40B4-BE49-F238E27FC236}">
                <a16:creationId xmlns:a16="http://schemas.microsoft.com/office/drawing/2014/main" id="{8838C453-5828-465E-B761-0AB4314FB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203" y="1283331"/>
            <a:ext cx="6901419" cy="16977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 – Nivel Cognitivo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810704" y="1420766"/>
            <a:ext cx="7733603" cy="39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Se refiere </a:t>
            </a:r>
            <a:r>
              <a:rPr lang="es-ES" sz="2400" dirty="0">
                <a:solidFill>
                  <a:schemeClr val="tx1"/>
                </a:solidFill>
              </a:rPr>
              <a:t>a captar, codificar, almacenar y trabajar la información con el fin de obtener algún producto mental.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Contiene habilidades cognitivas como </a:t>
            </a: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</a:rPr>
              <a:t>el r</a:t>
            </a:r>
            <a:r>
              <a:rPr lang="es-C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azonamiento numérico, el razonamiento lógico, la memoria de trabajo, la planificación</a:t>
            </a:r>
            <a:r>
              <a:rPr lang="es-CO" sz="2400" dirty="0">
                <a:latin typeface="Arial" panose="020B0604020202020204" pitchFamily="34" charset="0"/>
                <a:ea typeface="Calibri" panose="020F0502020204030204" pitchFamily="34" charset="0"/>
              </a:rPr>
              <a:t> y la</a:t>
            </a:r>
            <a:r>
              <a:rPr lang="es-C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inhibición.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</a:rPr>
              <a:t>Incluye características como la asimilación, el concepto de número, realización de operaciones matemáticas y solución de problemas matemáticos. </a:t>
            </a:r>
            <a:endParaRPr lang="es-CO" sz="2400" dirty="0">
              <a:solidFill>
                <a:schemeClr val="tx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s-CO" sz="2400" dirty="0">
              <a:solidFill>
                <a:schemeClr val="tx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80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 – Nivel Cognitivo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810704" y="1420766"/>
            <a:ext cx="7733603" cy="39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CO" sz="2400" dirty="0">
                <a:solidFill>
                  <a:schemeClr val="tx1"/>
                </a:solidFill>
              </a:rPr>
              <a:t>Tiene actividades como: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s-CO" sz="2400" dirty="0">
              <a:solidFill>
                <a:schemeClr val="tx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1DF21B-BBD7-456C-BCD0-91A67729F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20" y="1508554"/>
            <a:ext cx="2410950" cy="289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EA199E0-B726-40A1-9E2A-BC2C91DB8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93" y="1989550"/>
            <a:ext cx="3598753" cy="2446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540B8D-3D1B-491B-A2ED-294A0384C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148" y="3956253"/>
            <a:ext cx="3489977" cy="252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17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810704" y="1420766"/>
            <a:ext cx="7733603" cy="39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ES" sz="2400" dirty="0">
                <a:solidFill>
                  <a:schemeClr val="dk1"/>
                </a:solidFill>
              </a:rPr>
              <a:t>El docente tiene la posibilidad de agregar estudiantes con observaciones específicas y conocer el estado de las pruebas de los estudiantes.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ES" sz="2400" dirty="0">
                <a:solidFill>
                  <a:schemeClr val="dk1"/>
                </a:solidFill>
              </a:rPr>
              <a:t>Se pueden llevar los registros de manera sencilla y conocer el estado de la prueba.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s-ES" sz="2400" dirty="0">
              <a:solidFill>
                <a:schemeClr val="dk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130171-B9CB-4E11-A74D-7F7D42B17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0" y="3445497"/>
            <a:ext cx="8185680" cy="19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0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810704" y="1420766"/>
            <a:ext cx="7733603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ES" sz="2400" dirty="0">
                <a:solidFill>
                  <a:schemeClr val="dk1"/>
                </a:solidFill>
              </a:rPr>
              <a:t>De las actividades que el estudiante puede realizar, hay una que debe ser revisada por el docente y es la correspondiente a la escritura.</a:t>
            </a: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F9F857-1767-497F-869E-49909EF89D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85920" y="2650522"/>
            <a:ext cx="6372160" cy="17128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47473C-4A7F-4243-86A6-3C54B7D928C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0704" y="4593609"/>
            <a:ext cx="4791710" cy="1417320"/>
          </a:xfrm>
          <a:prstGeom prst="rect">
            <a:avLst/>
          </a:prstGeom>
          <a:ln>
            <a:solidFill>
              <a:srgbClr val="097DE7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519E00-065E-4A59-82BB-31F7C34BD5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40" y="4429810"/>
            <a:ext cx="2555240" cy="2033270"/>
          </a:xfrm>
          <a:prstGeom prst="rect">
            <a:avLst/>
          </a:prstGeom>
          <a:ln>
            <a:solidFill>
              <a:srgbClr val="097DE7"/>
            </a:solidFill>
          </a:ln>
        </p:spPr>
      </p:pic>
    </p:spTree>
    <p:extLst>
      <p:ext uri="{BB962C8B-B14F-4D97-AF65-F5344CB8AC3E}">
        <p14:creationId xmlns:p14="http://schemas.microsoft.com/office/powerpoint/2010/main" val="195069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810704" y="1196280"/>
            <a:ext cx="7733603" cy="39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ES" sz="2400" dirty="0">
                <a:solidFill>
                  <a:schemeClr val="dk1"/>
                </a:solidFill>
              </a:rPr>
              <a:t>Los reportes permiten conocer el desempeño en cada nivel e identificar si hay dificultades en el aprendizaje o tendencias a la discalculia.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s-ES" sz="2400" dirty="0">
              <a:solidFill>
                <a:schemeClr val="dk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694F2D-9111-4FCC-8CEB-D423E31E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975" y="2498497"/>
            <a:ext cx="6544050" cy="316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48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A0F728-8449-4FAB-8A22-742A2F778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040" y="1196280"/>
            <a:ext cx="6714440" cy="250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FED717-9121-48F6-9DC8-20CC43EBA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183" y="3823167"/>
            <a:ext cx="3295297" cy="269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3DE08A9-41AC-4056-883B-001E2103E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599" y="3823167"/>
            <a:ext cx="3486595" cy="252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54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B3C7BC-7DF6-4CC6-9D83-08CB1BABD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34"/>
          <a:stretch/>
        </p:blipFill>
        <p:spPr>
          <a:xfrm>
            <a:off x="2358186" y="2741400"/>
            <a:ext cx="4482329" cy="354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120;p28">
            <a:extLst>
              <a:ext uri="{FF2B5EF4-FFF2-40B4-BE49-F238E27FC236}">
                <a16:creationId xmlns:a16="http://schemas.microsoft.com/office/drawing/2014/main" id="{8B3954A7-D92F-45E2-8F95-6628DAA29EED}"/>
              </a:ext>
            </a:extLst>
          </p:cNvPr>
          <p:cNvSpPr/>
          <p:nvPr/>
        </p:nvSpPr>
        <p:spPr>
          <a:xfrm>
            <a:off x="810704" y="1196280"/>
            <a:ext cx="7733603" cy="39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ES" sz="2400" dirty="0">
                <a:solidFill>
                  <a:schemeClr val="dk1"/>
                </a:solidFill>
              </a:rPr>
              <a:t>De manera adicional se está agregando la opción de descargar el reporte para que el docente pueda almacenarlo en su computador o compartirlo con los padres de familia.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s-ES" sz="2400" dirty="0">
              <a:solidFill>
                <a:schemeClr val="dk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168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5589360"/>
            <a:ext cx="1944000" cy="8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7" descr="C:\Users\ga\Dropbox\GAIA\DIFUSIÓN\Logos\logosdegaia\Logo GAIA COLO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0112" y="5649156"/>
            <a:ext cx="1800200" cy="73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Diamante&#10;&#10;Descripción generada automáticamente">
            <a:extLst>
              <a:ext uri="{FF2B5EF4-FFF2-40B4-BE49-F238E27FC236}">
                <a16:creationId xmlns:a16="http://schemas.microsoft.com/office/drawing/2014/main" id="{8838C453-5828-465E-B761-0AB4314FB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228" y="4144974"/>
            <a:ext cx="3881539" cy="954858"/>
          </a:xfrm>
          <a:prstGeom prst="rect">
            <a:avLst/>
          </a:prstGeom>
        </p:spPr>
      </p:pic>
      <p:sp>
        <p:nvSpPr>
          <p:cNvPr id="3" name="Google Shape;118;p28">
            <a:extLst>
              <a:ext uri="{FF2B5EF4-FFF2-40B4-BE49-F238E27FC236}">
                <a16:creationId xmlns:a16="http://schemas.microsoft.com/office/drawing/2014/main" id="{778DFF52-858D-4E59-9D84-3FA1255F0961}"/>
              </a:ext>
            </a:extLst>
          </p:cNvPr>
          <p:cNvSpPr/>
          <p:nvPr/>
        </p:nvSpPr>
        <p:spPr>
          <a:xfrm>
            <a:off x="783351" y="1993387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5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86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810704" y="1420766"/>
            <a:ext cx="7733603" cy="39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CO" sz="2400" dirty="0">
                <a:solidFill>
                  <a:schemeClr val="tx1"/>
                </a:solidFill>
              </a:rPr>
              <a:t>Es un entorno informático dirigido a los grados primero, segundo y tercero de primaria.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s-CO"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latin typeface="Arial"/>
                <a:ea typeface="Arial"/>
                <a:cs typeface="Arial"/>
                <a:sym typeface="Arial"/>
              </a:rPr>
              <a:t>Objetivo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800" b="1" dirty="0"/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ES" sz="2400" dirty="0">
                <a:solidFill>
                  <a:schemeClr val="dk1"/>
                </a:solidFill>
              </a:rPr>
              <a:t>Apoyar al docente para realizar una detección temprana de las dificultades de aprendizaje en la matemática, también conocida como Discalculia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787458" y="1204393"/>
            <a:ext cx="7733603" cy="83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CO" sz="2400" dirty="0">
                <a:solidFill>
                  <a:schemeClr val="tx1"/>
                </a:solidFill>
              </a:rPr>
              <a:t>Está conformada por actividades categorizadas en los siguientes niveles cognitivos: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C4378D3-A736-4BD8-8F39-D5286D1B5CD8}"/>
              </a:ext>
            </a:extLst>
          </p:cNvPr>
          <p:cNvSpPr txBox="1"/>
          <p:nvPr/>
        </p:nvSpPr>
        <p:spPr>
          <a:xfrm>
            <a:off x="962507" y="2021986"/>
            <a:ext cx="7425492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Espacial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Temporal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s-CO" sz="2400" dirty="0">
              <a:solidFill>
                <a:schemeClr val="tx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s-CO" sz="2400" dirty="0">
              <a:solidFill>
                <a:schemeClr val="tx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Simbólico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Cognitivo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1BE969-1EC6-49AF-AAEF-708FC13DF4B7}"/>
              </a:ext>
            </a:extLst>
          </p:cNvPr>
          <p:cNvSpPr txBox="1"/>
          <p:nvPr/>
        </p:nvSpPr>
        <p:spPr>
          <a:xfrm>
            <a:off x="756001" y="2958293"/>
            <a:ext cx="7907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CO" sz="2400" dirty="0">
                <a:solidFill>
                  <a:schemeClr val="tx1"/>
                </a:solidFill>
              </a:rPr>
              <a:t>Estas actividades incluyen las siguientes habilidades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D5BA78-A31D-4EC9-80C2-219A2FCC207D}"/>
              </a:ext>
            </a:extLst>
          </p:cNvPr>
          <p:cNvSpPr txBox="1"/>
          <p:nvPr/>
        </p:nvSpPr>
        <p:spPr>
          <a:xfrm>
            <a:off x="859253" y="3457699"/>
            <a:ext cx="7528745" cy="37856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Razonamiento numérico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Razonamiento lógico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Razonamiento espacial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Razonamiento visual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Razonamiento temporal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Atención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Memoria de trabajo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s-CO" sz="2400" dirty="0">
              <a:solidFill>
                <a:schemeClr val="tx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s-CO" sz="2400" dirty="0">
              <a:solidFill>
                <a:schemeClr val="tx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s-CO" sz="2400" dirty="0">
              <a:solidFill>
                <a:schemeClr val="tx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Memoria de trabajo verbal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Memoria de trabajo viso-espacial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Inhibición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Flexibilidad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Planificación</a:t>
            </a:r>
          </a:p>
        </p:txBody>
      </p:sp>
    </p:spTree>
    <p:extLst>
      <p:ext uri="{BB962C8B-B14F-4D97-AF65-F5344CB8AC3E}">
        <p14:creationId xmlns:p14="http://schemas.microsoft.com/office/powerpoint/2010/main" val="207843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 – Nivel Espacial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810704" y="1420766"/>
            <a:ext cx="7733603" cy="39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Es referente a la ubicación en el espacio, de tal manera que el estudiante pueda identificar la ubicación entre si mismo y los objetos, incluyendo la geometría.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Comprende las características de direccionalidad, orientación, proximidad e interioridad.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Comunica posiciones y desplazamientos utilizando términos como dentro, fuera, arriba, abajo, encima, cerca, lejos, hacia delante, entre otros.</a:t>
            </a:r>
            <a:endParaRPr lang="es-CO" sz="2400" dirty="0">
              <a:solidFill>
                <a:schemeClr val="tx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46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 – Nivel Espacial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809917" y="1204393"/>
            <a:ext cx="7733603" cy="39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CO" sz="2400" dirty="0">
                <a:solidFill>
                  <a:schemeClr val="tx1"/>
                </a:solidFill>
              </a:rPr>
              <a:t>Algunas actividades que contiene son:</a:t>
            </a: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AD1F66-0498-493B-B3C6-729128896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9" r="14809" b="20804"/>
          <a:stretch/>
        </p:blipFill>
        <p:spPr>
          <a:xfrm>
            <a:off x="5409754" y="1719650"/>
            <a:ext cx="3133766" cy="238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7A628FE-56BA-4694-A11F-719A8339D7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r="23559" b="26891"/>
          <a:stretch/>
        </p:blipFill>
        <p:spPr>
          <a:xfrm>
            <a:off x="5060686" y="4316153"/>
            <a:ext cx="2224726" cy="228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8A2540-C1B4-4682-BF20-0C62B5DBA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19" y="2460078"/>
            <a:ext cx="3981481" cy="269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46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 – Nivel Temporal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810704" y="1420766"/>
            <a:ext cx="7733603" cy="39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Comprende el horizonte temporal ubicando sucesos en pasado o futuro.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Incluye, específicamente, </a:t>
            </a:r>
            <a:r>
              <a:rPr lang="es-CO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nociones temporales básicas, seriación temporal y razonamiento temporal.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 relaciona con las habilidades cognitivas de r</a:t>
            </a:r>
            <a:r>
              <a:rPr lang="es-C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azonamiento temporal, razonamiento visual y memoria de trabajo viso-espacial.</a:t>
            </a:r>
            <a:endParaRPr lang="es-CO" sz="2400" dirty="0">
              <a:solidFill>
                <a:schemeClr val="tx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32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 – Nivel Temporal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810704" y="1194539"/>
            <a:ext cx="7733603" cy="93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CO" sz="2400" b="0" i="0" u="none" strike="noStrike" cap="none" dirty="0">
                <a:solidFill>
                  <a:schemeClr val="tx1"/>
                </a:solidFill>
                <a:sym typeface="Arial"/>
              </a:rPr>
              <a:t>Incluye actividades como las que se muestran a continuación: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F0AD93-3B2C-4630-AA01-FC79A234C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04" y="2087521"/>
            <a:ext cx="3349823" cy="195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9F1252-DD1F-4B68-9E29-D7B8F3D12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475" y="2149049"/>
            <a:ext cx="3397375" cy="221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11A1EE-13FE-4739-BAB1-D43841A28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836" y="4183932"/>
            <a:ext cx="2824146" cy="220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68E684-5BB4-4933-A973-779452E21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8253" y="4900607"/>
            <a:ext cx="2773911" cy="125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8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 – Nivel Simbólico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09320" y="6463080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810704" y="1420766"/>
            <a:ext cx="7733603" cy="39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Dado por imágenes que representan operaciones o relaciones entre números o valores.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Permite al estudiante utilizar los números para representar conjuntos de objetos.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Relacionar los símbolos en las operaciones aritméticas básicas de acuerdo al grado académico, de tal manera que se refleje la comprensión que tiene el estudiante de los mismos.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s-CO" sz="2400" dirty="0">
              <a:solidFill>
                <a:schemeClr val="tx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06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214480" y="6465600"/>
            <a:ext cx="658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/>
          <p:nvPr/>
        </p:nvSpPr>
        <p:spPr>
          <a:xfrm>
            <a:off x="810704" y="476640"/>
            <a:ext cx="7577295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Diamante – Nivel Simbólico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38120" y="6508608"/>
            <a:ext cx="7776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GAIA - Grupo de Ambientes Inteligentes Adaptativos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810704" y="1420766"/>
            <a:ext cx="7733603" cy="39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CO" sz="2400" dirty="0">
                <a:solidFill>
                  <a:schemeClr val="tx1"/>
                </a:solidFill>
              </a:rPr>
              <a:t>Incluye actividades como las siguientes: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s-CO" sz="2400" dirty="0">
              <a:solidFill>
                <a:schemeClr val="tx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B362F9-B393-423B-9508-2BF57BDEB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930" y="2020974"/>
            <a:ext cx="2822236" cy="236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657D232-6A82-48C4-8783-0021E6A88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40" y="1892203"/>
            <a:ext cx="3712412" cy="2294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8FED5F4-57C6-47CD-9EC2-DAEF70EEB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4992" y="4010774"/>
            <a:ext cx="3156406" cy="217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55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625</Words>
  <Application>Microsoft Office PowerPoint</Application>
  <PresentationFormat>Presentación en pantalla (4:3)</PresentationFormat>
  <Paragraphs>113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valentina moncada</dc:creator>
  <cp:lastModifiedBy>valentina moncada</cp:lastModifiedBy>
  <cp:revision>14</cp:revision>
  <dcterms:modified xsi:type="dcterms:W3CDTF">2020-10-19T16:22:02Z</dcterms:modified>
</cp:coreProperties>
</file>